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6" r:id="rId4"/>
    <p:sldId id="265" r:id="rId5"/>
    <p:sldId id="264" r:id="rId6"/>
    <p:sldId id="263" r:id="rId7"/>
    <p:sldId id="262" r:id="rId8"/>
    <p:sldId id="273" r:id="rId9"/>
    <p:sldId id="272" r:id="rId10"/>
    <p:sldId id="271" r:id="rId11"/>
    <p:sldId id="270" r:id="rId12"/>
    <p:sldId id="269" r:id="rId13"/>
    <p:sldId id="268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482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248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6747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07529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51702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8571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0088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554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638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2730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94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953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4373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1097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248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833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417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845689D-1721-4FE6-A82C-EE1DC3B973DF}" type="datetimeFigureOut">
              <a:rPr lang="en-GB" smtClean="0"/>
              <a:t>29.04.2020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23DD8817-BD97-42F6-88E5-F84CAA74C4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1983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6.jp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EE798-908A-4829-B992-979AB774A0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43672"/>
            <a:ext cx="9144000" cy="2387600"/>
          </a:xfrm>
        </p:spPr>
        <p:txBody>
          <a:bodyPr/>
          <a:lstStyle/>
          <a:p>
            <a:r>
              <a:rPr lang="en-GB" dirty="0"/>
              <a:t>Object Localisation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1917EC-37D2-4E67-B022-B4A69C2E0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6363" y="3842183"/>
            <a:ext cx="9144000" cy="165576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Group G9</a:t>
            </a:r>
          </a:p>
        </p:txBody>
      </p:sp>
    </p:spTree>
    <p:extLst>
      <p:ext uri="{BB962C8B-B14F-4D97-AF65-F5344CB8AC3E}">
        <p14:creationId xmlns:p14="http://schemas.microsoft.com/office/powerpoint/2010/main" val="300989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C5A1AA-4B65-4CA3-91B1-73E57C207D07}"/>
              </a:ext>
            </a:extLst>
          </p:cNvPr>
          <p:cNvSpPr/>
          <p:nvPr/>
        </p:nvSpPr>
        <p:spPr>
          <a:xfrm>
            <a:off x="1064226" y="1038153"/>
            <a:ext cx="54369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u="sng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59515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851279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0036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86323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48629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52703E5-DE5C-4A22-B6C5-1A7FEFCFFE3F}"/>
              </a:ext>
            </a:extLst>
          </p:cNvPr>
          <p:cNvSpPr txBox="1">
            <a:spLocks/>
          </p:cNvSpPr>
          <p:nvPr/>
        </p:nvSpPr>
        <p:spPr bwMode="gray">
          <a:xfrm>
            <a:off x="1200454" y="571500"/>
            <a:ext cx="3081556" cy="10683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u="sng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C2D0CB-4F80-4A10-B7B2-DCA2AEA4A76F}"/>
              </a:ext>
            </a:extLst>
          </p:cNvPr>
          <p:cNvSpPr txBox="1"/>
          <p:nvPr/>
        </p:nvSpPr>
        <p:spPr>
          <a:xfrm>
            <a:off x="1167977" y="1581546"/>
            <a:ext cx="926983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Object Localisation is the task of finding objects in images and describing them using rectangles. </a:t>
            </a:r>
          </a:p>
          <a:p>
            <a:endParaRPr lang="en-GB" dirty="0"/>
          </a:p>
          <a:p>
            <a:r>
              <a:rPr lang="en-GB" dirty="0"/>
              <a:t>Given an image, an object localisation model should output co-ordinates which describe the size and location of each object in the image.</a:t>
            </a:r>
          </a:p>
          <a:p>
            <a:endParaRPr lang="en-GB" dirty="0"/>
          </a:p>
          <a:p>
            <a:r>
              <a:rPr lang="en-GB" dirty="0"/>
              <a:t>In our Project we combine the localisation task with the task of classification.</a:t>
            </a:r>
          </a:p>
          <a:p>
            <a:endParaRPr lang="en-GB" dirty="0"/>
          </a:p>
          <a:p>
            <a:r>
              <a:rPr lang="en-GB" dirty="0"/>
              <a:t>Hence the aim of our model is to both locate objects and label what the object is.</a:t>
            </a:r>
          </a:p>
          <a:p>
            <a:endParaRPr lang="en-GB" dirty="0"/>
          </a:p>
          <a:p>
            <a:r>
              <a:rPr lang="en-GB" dirty="0"/>
              <a:t>This task is known as object detection.</a:t>
            </a:r>
          </a:p>
          <a:p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4CFF5BF-5B27-474C-B800-EF40D7F71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01" y="4322564"/>
            <a:ext cx="4131733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AB61F82-D7A8-463E-9FC1-66B7EC25D31C}"/>
              </a:ext>
            </a:extLst>
          </p:cNvPr>
          <p:cNvCxnSpPr>
            <a:cxnSpLocks/>
          </p:cNvCxnSpPr>
          <p:nvPr/>
        </p:nvCxnSpPr>
        <p:spPr>
          <a:xfrm>
            <a:off x="5911273" y="4174836"/>
            <a:ext cx="1330036" cy="22928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2620AB8-54FC-4711-93A4-24A748428E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600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8140"/>
    </mc:Choice>
    <mc:Fallback>
      <p:transition spd="slow" advTm="28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1ABE3C-8DCA-4618-83B9-F998E73CC05D}"/>
              </a:ext>
            </a:extLst>
          </p:cNvPr>
          <p:cNvSpPr txBox="1">
            <a:spLocks/>
          </p:cNvSpPr>
          <p:nvPr/>
        </p:nvSpPr>
        <p:spPr bwMode="gray">
          <a:xfrm>
            <a:off x="1200453" y="571500"/>
            <a:ext cx="3916491" cy="10683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u="sng" dirty="0">
                <a:solidFill>
                  <a:schemeClr val="tx1"/>
                </a:solidFill>
              </a:rPr>
              <a:t>Project Structure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6D8293-590E-4DFA-B9E2-68006CAC543F}"/>
              </a:ext>
            </a:extLst>
          </p:cNvPr>
          <p:cNvSpPr txBox="1"/>
          <p:nvPr/>
        </p:nvSpPr>
        <p:spPr>
          <a:xfrm>
            <a:off x="1939636" y="1967345"/>
            <a:ext cx="6096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 split the project into the following structure:</a:t>
            </a:r>
          </a:p>
          <a:p>
            <a:endParaRPr lang="en-GB" dirty="0"/>
          </a:p>
          <a:p>
            <a:r>
              <a:rPr lang="en-GB" dirty="0"/>
              <a:t>1. Describe the dataset</a:t>
            </a:r>
          </a:p>
          <a:p>
            <a:r>
              <a:rPr lang="en-GB" dirty="0"/>
              <a:t>2. Research and Create Models</a:t>
            </a:r>
          </a:p>
          <a:p>
            <a:r>
              <a:rPr lang="en-GB" dirty="0"/>
              <a:t>3. Model tuning </a:t>
            </a:r>
          </a:p>
          <a:p>
            <a:r>
              <a:rPr lang="en-GB" dirty="0"/>
              <a:t>4. Collecting results and analysis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6B6649DB-79F7-431D-81B1-DDC4FA7B6A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649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2907"/>
    </mc:Choice>
    <mc:Fallback>
      <p:transition spd="slow" advTm="329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8348D48-61FC-4F9D-967F-A2064D23C553}"/>
              </a:ext>
            </a:extLst>
          </p:cNvPr>
          <p:cNvSpPr txBox="1">
            <a:spLocks/>
          </p:cNvSpPr>
          <p:nvPr/>
        </p:nvSpPr>
        <p:spPr bwMode="gray">
          <a:xfrm>
            <a:off x="1200453" y="571500"/>
            <a:ext cx="6234820" cy="10683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u="sng" dirty="0">
                <a:solidFill>
                  <a:schemeClr val="tx1"/>
                </a:solidFill>
              </a:rPr>
              <a:t>Description of the dataset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535743-B0CF-4DA4-93EC-C979C96DAC1F}"/>
              </a:ext>
            </a:extLst>
          </p:cNvPr>
          <p:cNvSpPr txBox="1"/>
          <p:nvPr/>
        </p:nvSpPr>
        <p:spPr>
          <a:xfrm>
            <a:off x="1200453" y="1662808"/>
            <a:ext cx="788785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first task involved looking at the dataset provided and choosing what images we would use.</a:t>
            </a:r>
          </a:p>
          <a:p>
            <a:endParaRPr lang="en-GB" dirty="0"/>
          </a:p>
          <a:p>
            <a:r>
              <a:rPr lang="en-GB" dirty="0"/>
              <a:t>From here we decided to perform the task of object detection using images of people.</a:t>
            </a:r>
          </a:p>
          <a:p>
            <a:endParaRPr lang="en-GB" dirty="0"/>
          </a:p>
          <a:p>
            <a:r>
              <a:rPr lang="en-GB" dirty="0"/>
              <a:t>We would try to locate and classify the following objects:</a:t>
            </a:r>
          </a:p>
          <a:p>
            <a:r>
              <a:rPr lang="en-GB" dirty="0"/>
              <a:t>	People, Heads, hands and Feet.</a:t>
            </a:r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75181C-4FB4-4B35-89F3-AC023B1FDF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766" t="23056" r="53203" b="5695"/>
          <a:stretch/>
        </p:blipFill>
        <p:spPr>
          <a:xfrm>
            <a:off x="9306329" y="2859161"/>
            <a:ext cx="2262966" cy="33552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DBCD87-8375-49D6-AF9F-96083C07ED9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845" t="24444" r="41639" b="4723"/>
          <a:stretch/>
        </p:blipFill>
        <p:spPr>
          <a:xfrm>
            <a:off x="6548122" y="3765460"/>
            <a:ext cx="2367278" cy="2448908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CEFCD8A7-013C-4EEB-BBE5-CC776C2EF6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62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3523"/>
    </mc:Choice>
    <mc:Fallback>
      <p:transition spd="slow" advTm="235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F74842-B7F2-406D-8BD5-A719C27FA4EF}"/>
              </a:ext>
            </a:extLst>
          </p:cNvPr>
          <p:cNvSpPr/>
          <p:nvPr/>
        </p:nvSpPr>
        <p:spPr>
          <a:xfrm>
            <a:off x="1064226" y="2080361"/>
            <a:ext cx="910888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Analysis of the annotations for the images, showed that there were other labelled objects, sofas, chairs, tables, etc … inside the images.</a:t>
            </a:r>
          </a:p>
          <a:p>
            <a:endParaRPr lang="en-GB" dirty="0"/>
          </a:p>
          <a:p>
            <a:r>
              <a:rPr lang="en-GB" dirty="0"/>
              <a:t>These were removed as they did not fit with our objective and there were not enough instances of them to train a model. 	</a:t>
            </a:r>
          </a:p>
          <a:p>
            <a:endParaRPr lang="en-GB" dirty="0"/>
          </a:p>
          <a:p>
            <a:r>
              <a:rPr lang="en-GB" dirty="0"/>
              <a:t>We also analysed the number of images that contained </a:t>
            </a:r>
          </a:p>
          <a:p>
            <a:r>
              <a:rPr lang="en-GB" dirty="0"/>
              <a:t>different numbers of objects.</a:t>
            </a:r>
          </a:p>
          <a:p>
            <a:endParaRPr lang="en-GB" dirty="0"/>
          </a:p>
          <a:p>
            <a:r>
              <a:rPr lang="en-GB" dirty="0"/>
              <a:t>This allowed us to find if there were any images with many </a:t>
            </a:r>
          </a:p>
          <a:p>
            <a:r>
              <a:rPr lang="en-GB" dirty="0"/>
              <a:t>objects and hence any images that may be difficult </a:t>
            </a:r>
          </a:p>
          <a:p>
            <a:r>
              <a:rPr lang="en-GB" dirty="0"/>
              <a:t>to perform accurate object detection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B30EE4-DFD1-4EFC-B9DE-8AB49AD53B1D}"/>
              </a:ext>
            </a:extLst>
          </p:cNvPr>
          <p:cNvSpPr/>
          <p:nvPr/>
        </p:nvSpPr>
        <p:spPr>
          <a:xfrm>
            <a:off x="1064226" y="1038153"/>
            <a:ext cx="54621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u="sng" dirty="0"/>
              <a:t>Analysis of the dataset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599EE4-4EBB-4D9A-9F3C-B054CD151A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066" y="3601844"/>
            <a:ext cx="3828802" cy="2430315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9C7F2330-EDFC-4164-B977-97B59E42ED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03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5758"/>
    </mc:Choice>
    <mc:Fallback>
      <p:transition spd="slow" advTm="45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9E65F7-D9B6-4167-937A-7690020BB565}"/>
              </a:ext>
            </a:extLst>
          </p:cNvPr>
          <p:cNvSpPr/>
          <p:nvPr/>
        </p:nvSpPr>
        <p:spPr>
          <a:xfrm>
            <a:off x="1064226" y="1038153"/>
            <a:ext cx="54621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u="sng" dirty="0"/>
              <a:t>Researched Methods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77C8F1-B0B7-4EC0-8508-3D528C56C48A}"/>
              </a:ext>
            </a:extLst>
          </p:cNvPr>
          <p:cNvSpPr/>
          <p:nvPr/>
        </p:nvSpPr>
        <p:spPr>
          <a:xfrm>
            <a:off x="1064226" y="2080361"/>
            <a:ext cx="910888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Simple CNN : Used for exploring underlying techniques</a:t>
            </a:r>
          </a:p>
          <a:p>
            <a:endParaRPr lang="en-GB" dirty="0"/>
          </a:p>
          <a:p>
            <a:r>
              <a:rPr lang="en-GB" dirty="0"/>
              <a:t>Mask R-CNN :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Maybe:</a:t>
            </a:r>
          </a:p>
          <a:p>
            <a:endParaRPr lang="en-GB" dirty="0"/>
          </a:p>
          <a:p>
            <a:r>
              <a:rPr lang="en-GB" dirty="0"/>
              <a:t>YOLO :</a:t>
            </a:r>
          </a:p>
          <a:p>
            <a:endParaRPr lang="en-GB" dirty="0"/>
          </a:p>
          <a:p>
            <a:r>
              <a:rPr lang="en-GB" dirty="0" err="1"/>
              <a:t>Xception</a:t>
            </a:r>
            <a:r>
              <a:rPr lang="en-GB" dirty="0"/>
              <a:t> :</a:t>
            </a:r>
          </a:p>
        </p:txBody>
      </p:sp>
    </p:spTree>
    <p:extLst>
      <p:ext uri="{BB962C8B-B14F-4D97-AF65-F5344CB8AC3E}">
        <p14:creationId xmlns:p14="http://schemas.microsoft.com/office/powerpoint/2010/main" val="2807363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60E541-125E-44F3-8745-4096DB57611F}"/>
              </a:ext>
            </a:extLst>
          </p:cNvPr>
          <p:cNvSpPr/>
          <p:nvPr/>
        </p:nvSpPr>
        <p:spPr>
          <a:xfrm>
            <a:off x="1064226" y="1038153"/>
            <a:ext cx="54369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u="sng" dirty="0"/>
              <a:t>Chosen Method / Literature Review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C1879B-8C54-4CA7-8848-33B0288F7CF4}"/>
              </a:ext>
            </a:extLst>
          </p:cNvPr>
          <p:cNvSpPr txBox="1"/>
          <p:nvPr/>
        </p:nvSpPr>
        <p:spPr>
          <a:xfrm>
            <a:off x="1271239" y="2553629"/>
            <a:ext cx="4824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Mask R-CNN: Theory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1148717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6042EF-0C37-4F25-8F2A-877A5EF211BE}"/>
              </a:ext>
            </a:extLst>
          </p:cNvPr>
          <p:cNvSpPr txBox="1"/>
          <p:nvPr/>
        </p:nvSpPr>
        <p:spPr>
          <a:xfrm>
            <a:off x="1538422" y="2104458"/>
            <a:ext cx="79164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Here the aim was to increase the performance of the model by tuning different parameters.</a:t>
            </a:r>
          </a:p>
          <a:p>
            <a:endParaRPr lang="en-GB" dirty="0"/>
          </a:p>
          <a:p>
            <a:r>
              <a:rPr lang="en-GB" dirty="0"/>
              <a:t>This included:</a:t>
            </a:r>
          </a:p>
          <a:p>
            <a:r>
              <a:rPr lang="en-GB" dirty="0"/>
              <a:t>	. Loss Weights</a:t>
            </a:r>
          </a:p>
          <a:p>
            <a:r>
              <a:rPr lang="en-GB" dirty="0"/>
              <a:t>	. Learning rate  / Momentum   </a:t>
            </a:r>
          </a:p>
          <a:p>
            <a:r>
              <a:rPr lang="en-GB" dirty="0"/>
              <a:t>	. Regularisation parameter   </a:t>
            </a:r>
          </a:p>
          <a:p>
            <a:r>
              <a:rPr lang="en-GB" dirty="0"/>
              <a:t>	. Model Layers</a:t>
            </a:r>
          </a:p>
          <a:p>
            <a:r>
              <a:rPr lang="en-GB" dirty="0"/>
              <a:t>	. Model Backbone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7DF3D1-DB90-47CB-A09C-963FBEC7E4F1}"/>
              </a:ext>
            </a:extLst>
          </p:cNvPr>
          <p:cNvSpPr/>
          <p:nvPr/>
        </p:nvSpPr>
        <p:spPr>
          <a:xfrm>
            <a:off x="1064226" y="1038153"/>
            <a:ext cx="698249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u="sng" dirty="0"/>
              <a:t>Mask R-CNN Experimental setting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27B90A-26A8-490C-BFD4-FFB8893128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7050" y="3247458"/>
            <a:ext cx="4276268" cy="2661161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062AE633-DDEB-4B14-8ED1-53FC091C3E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723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5951"/>
    </mc:Choice>
    <mc:Fallback>
      <p:transition spd="slow" advTm="45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109B5D-BC35-4376-98A2-F53B03E4E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4D90C11-98A3-40E3-B04C-A3025D645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B28FB1-97C9-4A9E-A45B-356508C2C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AA1619-57A2-4952-A8B0-CD76F5ECF94E}"/>
              </a:ext>
            </a:extLst>
          </p:cNvPr>
          <p:cNvSpPr/>
          <p:nvPr/>
        </p:nvSpPr>
        <p:spPr>
          <a:xfrm>
            <a:off x="1064226" y="1038153"/>
            <a:ext cx="54369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u="sng" dirty="0"/>
              <a:t>Results and Analysis</a:t>
            </a:r>
          </a:p>
        </p:txBody>
      </p:sp>
    </p:spTree>
    <p:extLst>
      <p:ext uri="{BB962C8B-B14F-4D97-AF65-F5344CB8AC3E}">
        <p14:creationId xmlns:p14="http://schemas.microsoft.com/office/powerpoint/2010/main" val="1848950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4066</TotalTime>
  <Words>350</Words>
  <Application>Microsoft Office PowerPoint</Application>
  <PresentationFormat>Widescreen</PresentationFormat>
  <Paragraphs>61</Paragraphs>
  <Slides>14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 Boardroom</vt:lpstr>
      <vt:lpstr>Object Localisation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Localisation</dc:title>
  <dc:creator>Alex Westcott</dc:creator>
  <cp:lastModifiedBy>Alex Westcott</cp:lastModifiedBy>
  <cp:revision>22</cp:revision>
  <dcterms:created xsi:type="dcterms:W3CDTF">2020-04-24T15:10:36Z</dcterms:created>
  <dcterms:modified xsi:type="dcterms:W3CDTF">2020-04-29T11:24:52Z</dcterms:modified>
</cp:coreProperties>
</file>